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</p:sldIdLst>
  <p:sldSz cx="18288000" cy="10287000"/>
  <p:notesSz cx="6858000" cy="9144000"/>
  <p:embeddedFontLst>
    <p:embeddedFont>
      <p:font typeface="Lora" charset="1" panose="00000500000000000000"/>
      <p:regular r:id="rId6"/>
    </p:embeddedFont>
    <p:embeddedFont>
      <p:font typeface="Lora Bold" charset="1" panose="00000800000000000000"/>
      <p:regular r:id="rId7"/>
    </p:embeddedFont>
    <p:embeddedFont>
      <p:font typeface="Lora Italics" charset="1" panose="00000500000000000000"/>
      <p:regular r:id="rId8"/>
    </p:embeddedFont>
    <p:embeddedFont>
      <p:font typeface="Lora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Roboto" charset="1" panose="02000000000000000000"/>
      <p:regular r:id="rId14"/>
    </p:embeddedFont>
    <p:embeddedFont>
      <p:font typeface="Roboto Bold" charset="1" panose="02000000000000000000"/>
      <p:regular r:id="rId15"/>
    </p:embeddedFont>
    <p:embeddedFont>
      <p:font typeface="Roboto Italics" charset="1" panose="02000000000000000000"/>
      <p:regular r:id="rId16"/>
    </p:embeddedFont>
    <p:embeddedFont>
      <p:font typeface="Roboto Bold Italics" charset="1" panose="02000000000000000000"/>
      <p:regular r:id="rId17"/>
    </p:embeddedFont>
    <p:embeddedFont>
      <p:font typeface="Cambria" charset="1" panose="02040503050406030204"/>
      <p:regular r:id="rId18"/>
    </p:embeddedFont>
    <p:embeddedFont>
      <p:font typeface="Cambria Bold" charset="1" panose="02040803050406030204"/>
      <p:regular r:id="rId19"/>
    </p:embeddedFont>
    <p:embeddedFont>
      <p:font typeface="Cambria Italics" charset="1" panose="020405030504060A0204"/>
      <p:regular r:id="rId20"/>
    </p:embeddedFont>
    <p:embeddedFont>
      <p:font typeface="Cambria Bold Italics" charset="1" panose="020408030504060A0204"/>
      <p:regular r:id="rId21"/>
    </p:embeddedFont>
    <p:embeddedFont>
      <p:font typeface="Trebuchet MS" charset="1" panose="020B0603020202020204"/>
      <p:regular r:id="rId22"/>
    </p:embeddedFont>
    <p:embeddedFont>
      <p:font typeface="Trebuchet MS Bold" charset="1" panose="020B0703020202020204"/>
      <p:regular r:id="rId23"/>
    </p:embeddedFont>
    <p:embeddedFont>
      <p:font typeface="Trebuchet MS Italics" charset="1" panose="020B0603020202090204"/>
      <p:regular r:id="rId24"/>
    </p:embeddedFont>
    <p:embeddedFont>
      <p:font typeface="Trebuchet MS Bold Italics" charset="1" panose="020B0703020202090204"/>
      <p:regular r:id="rId25"/>
    </p:embeddedFont>
    <p:embeddedFont>
      <p:font typeface="Canva Sans" charset="1" panose="020B0503030501040103"/>
      <p:regular r:id="rId26"/>
    </p:embeddedFont>
    <p:embeddedFont>
      <p:font typeface="Canva Sans Bold" charset="1" panose="020B0803030501040103"/>
      <p:regular r:id="rId27"/>
    </p:embeddedFont>
    <p:embeddedFont>
      <p:font typeface="Canva Sans Italics" charset="1" panose="020B0503030501040103"/>
      <p:regular r:id="rId28"/>
    </p:embeddedFont>
    <p:embeddedFont>
      <p:font typeface="Canva Sans Bold Italics" charset="1" panose="020B0803030501040103"/>
      <p:regular r:id="rId29"/>
    </p:embeddedFont>
    <p:embeddedFont>
      <p:font typeface="Canva Sans Medium" charset="1" panose="020B0603030501040103"/>
      <p:regular r:id="rId30"/>
    </p:embeddedFont>
    <p:embeddedFont>
      <p:font typeface="Canva Sans Medium Italics" charset="1" panose="020B0603030501040103"/>
      <p:regular r:id="rId31"/>
    </p:embeddedFont>
    <p:embeddedFont>
      <p:font typeface="Tomorrow" charset="1" panose="00000000000000000000"/>
      <p:regular r:id="rId32"/>
    </p:embeddedFont>
    <p:embeddedFont>
      <p:font typeface="Tomorrow Bold" charset="1" panose="00000000000000000000"/>
      <p:regular r:id="rId33"/>
    </p:embeddedFont>
    <p:embeddedFont>
      <p:font typeface="Tomorrow Italics" charset="1" panose="00000000000000000000"/>
      <p:regular r:id="rId34"/>
    </p:embeddedFont>
    <p:embeddedFont>
      <p:font typeface="Tomorrow Bold Italics" charset="1" panose="00000000000000000000"/>
      <p:regular r:id="rId35"/>
    </p:embeddedFont>
    <p:embeddedFont>
      <p:font typeface="Tomorrow Thin" charset="1" panose="00000000000000000000"/>
      <p:regular r:id="rId36"/>
    </p:embeddedFont>
    <p:embeddedFont>
      <p:font typeface="Tomorrow Thin Italics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solidFill>
              <a:srgbClr val="B8D1E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0" y="302221"/>
            <a:ext cx="8842375" cy="9683115"/>
            <a:chOff x="0" y="0"/>
            <a:chExt cx="11789833" cy="129108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789156" cy="12910058"/>
            </a:xfrm>
            <a:custGeom>
              <a:avLst/>
              <a:gdLst/>
              <a:ahLst/>
              <a:cxnLst/>
              <a:rect r="r" b="b" t="t" l="l"/>
              <a:pathLst>
                <a:path h="12910058" w="11789156">
                  <a:moveTo>
                    <a:pt x="11789156" y="12910058"/>
                  </a:moveTo>
                  <a:lnTo>
                    <a:pt x="0" y="12910058"/>
                  </a:lnTo>
                  <a:lnTo>
                    <a:pt x="0" y="0"/>
                  </a:lnTo>
                  <a:lnTo>
                    <a:pt x="11789156" y="0"/>
                  </a:lnTo>
                  <a:lnTo>
                    <a:pt x="11789156" y="12910058"/>
                  </a:lnTo>
                  <a:close/>
                </a:path>
              </a:pathLst>
            </a:custGeom>
            <a:solidFill>
              <a:srgbClr val="FAF5F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162504" y="2041746"/>
            <a:ext cx="6803812" cy="6187812"/>
          </a:xfrm>
          <a:custGeom>
            <a:avLst/>
            <a:gdLst/>
            <a:ahLst/>
            <a:cxnLst/>
            <a:rect r="r" b="b" t="t" l="l"/>
            <a:pathLst>
              <a:path h="6187812" w="6803812">
                <a:moveTo>
                  <a:pt x="0" y="0"/>
                </a:moveTo>
                <a:lnTo>
                  <a:pt x="6803812" y="0"/>
                </a:lnTo>
                <a:lnTo>
                  <a:pt x="6803812" y="6187812"/>
                </a:lnTo>
                <a:lnTo>
                  <a:pt x="0" y="6187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" r="0" b="-1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6654" y="3953336"/>
            <a:ext cx="7797799" cy="3406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64"/>
              </a:lnSpc>
            </a:pPr>
            <a:r>
              <a:rPr lang="en-US" sz="11550" spc="-485">
                <a:solidFill>
                  <a:srgbClr val="156669"/>
                </a:solidFill>
                <a:latin typeface="Trebuchet MS"/>
              </a:rPr>
              <a:t>Your Health,  Our Mission</a:t>
            </a:r>
          </a:p>
          <a:p>
            <a:pPr algn="l">
              <a:lnSpc>
                <a:spcPts val="546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02196" y="670737"/>
            <a:ext cx="2929255" cy="2543175"/>
          </a:xfrm>
          <a:custGeom>
            <a:avLst/>
            <a:gdLst/>
            <a:ahLst/>
            <a:cxnLst/>
            <a:rect r="r" b="b" t="t" l="l"/>
            <a:pathLst>
              <a:path h="2543175" w="2929255">
                <a:moveTo>
                  <a:pt x="0" y="0"/>
                </a:moveTo>
                <a:lnTo>
                  <a:pt x="2929255" y="0"/>
                </a:lnTo>
                <a:lnTo>
                  <a:pt x="2929255" y="2543175"/>
                </a:lnTo>
                <a:lnTo>
                  <a:pt x="0" y="2543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06951" y="1356537"/>
            <a:ext cx="3617132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0"/>
              </a:lnSpc>
            </a:pPr>
            <a:r>
              <a:rPr lang="en-US" sz="7600" spc="1060">
                <a:solidFill>
                  <a:srgbClr val="156669"/>
                </a:solidFill>
                <a:latin typeface="Cambria"/>
              </a:rPr>
              <a:t>CARE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6823" y="7331225"/>
            <a:ext cx="659077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spc="179">
                <a:solidFill>
                  <a:srgbClr val="5C76E6"/>
                </a:solidFill>
                <a:latin typeface="Arimo Bold"/>
              </a:rPr>
              <a:t>“Addressing Every Need”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5" r="0" b="-65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solidFill>
              <a:srgbClr val="B8D1E3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55349" y="554508"/>
            <a:ext cx="10411047" cy="2857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4"/>
              </a:lnSpc>
            </a:pPr>
            <a:r>
              <a:rPr lang="en-US" sz="7700" spc="-558">
                <a:solidFill>
                  <a:srgbClr val="156669"/>
                </a:solidFill>
                <a:latin typeface="Lora"/>
              </a:rPr>
              <a:t>Introduction: Our  commitment to your  well-being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2105" y="3956722"/>
            <a:ext cx="11512488" cy="476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3"/>
              </a:lnSpc>
            </a:pPr>
            <a:r>
              <a:rPr lang="en-US" sz="2623" spc="149">
                <a:solidFill>
                  <a:srgbClr val="156669"/>
                </a:solidFill>
                <a:latin typeface="Lora"/>
              </a:rPr>
              <a:t>Our project, iCARE, aims to revolutionize the way patients  access healthcare services and how doctors manage their  schedulesn today's fast-paced world, finding and scheduling  doctor appointments can be a daunting task for patients,  while doctors often struggle with managing their  appointments efficiently,I CARE addresses this critical issue  by offering a user-friendly platform that simplifies the  process of finding nearby hospitals, booking appointments  online, and providing doctors with a streamlined dashboard  to manage their schedules effectively.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925088" y="501593"/>
            <a:ext cx="6080381" cy="5503738"/>
          </a:xfrm>
          <a:custGeom>
            <a:avLst/>
            <a:gdLst/>
            <a:ahLst/>
            <a:cxnLst/>
            <a:rect r="r" b="b" t="t" l="l"/>
            <a:pathLst>
              <a:path h="5503738" w="6080381">
                <a:moveTo>
                  <a:pt x="0" y="0"/>
                </a:moveTo>
                <a:lnTo>
                  <a:pt x="6080382" y="0"/>
                </a:lnTo>
                <a:lnTo>
                  <a:pt x="6080382" y="5503738"/>
                </a:lnTo>
                <a:lnTo>
                  <a:pt x="0" y="5503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" t="0" r="-29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solidFill>
              <a:srgbClr val="B8D1E3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867031" y="492390"/>
            <a:ext cx="10040878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00"/>
              </a:lnSpc>
            </a:pPr>
            <a:r>
              <a:rPr lang="en-US" sz="9500" spc="-495">
                <a:solidFill>
                  <a:srgbClr val="156669"/>
                </a:solidFill>
                <a:latin typeface="Lora"/>
              </a:rPr>
              <a:t>Objective: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144000" y="2709456"/>
            <a:ext cx="7327900" cy="2905188"/>
          </a:xfrm>
          <a:custGeom>
            <a:avLst/>
            <a:gdLst/>
            <a:ahLst/>
            <a:cxnLst/>
            <a:rect r="r" b="b" t="t" l="l"/>
            <a:pathLst>
              <a:path h="2905188" w="7327900">
                <a:moveTo>
                  <a:pt x="0" y="0"/>
                </a:moveTo>
                <a:lnTo>
                  <a:pt x="7327900" y="0"/>
                </a:lnTo>
                <a:lnTo>
                  <a:pt x="7327900" y="2905188"/>
                </a:lnTo>
                <a:lnTo>
                  <a:pt x="0" y="2905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71762" y="6086831"/>
            <a:ext cx="7305640" cy="2847993"/>
          </a:xfrm>
          <a:custGeom>
            <a:avLst/>
            <a:gdLst/>
            <a:ahLst/>
            <a:cxnLst/>
            <a:rect r="r" b="b" t="t" l="l"/>
            <a:pathLst>
              <a:path h="2847993" w="7305640">
                <a:moveTo>
                  <a:pt x="0" y="0"/>
                </a:moveTo>
                <a:lnTo>
                  <a:pt x="7305640" y="0"/>
                </a:lnTo>
                <a:lnTo>
                  <a:pt x="7305640" y="2847993"/>
                </a:lnTo>
                <a:lnTo>
                  <a:pt x="0" y="2847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66279" y="3341124"/>
            <a:ext cx="1645285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spc="89">
                <a:solidFill>
                  <a:srgbClr val="156669"/>
                </a:solidFill>
                <a:latin typeface="Trebuchet MS"/>
              </a:rPr>
              <a:t>03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31505" y="6334207"/>
            <a:ext cx="7112653" cy="2600428"/>
          </a:xfrm>
          <a:custGeom>
            <a:avLst/>
            <a:gdLst/>
            <a:ahLst/>
            <a:cxnLst/>
            <a:rect r="r" b="b" t="t" l="l"/>
            <a:pathLst>
              <a:path h="2600428" w="7112653">
                <a:moveTo>
                  <a:pt x="0" y="0"/>
                </a:moveTo>
                <a:lnTo>
                  <a:pt x="7112653" y="0"/>
                </a:lnTo>
                <a:lnTo>
                  <a:pt x="7112653" y="2600429"/>
                </a:lnTo>
                <a:lnTo>
                  <a:pt x="0" y="2600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16000" y="6887426"/>
            <a:ext cx="1602105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spc="-89">
                <a:solidFill>
                  <a:srgbClr val="156669"/>
                </a:solidFill>
                <a:latin typeface="Trebuchet M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28718" y="6573101"/>
            <a:ext cx="3767454" cy="186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1700" spc="55">
                <a:solidFill>
                  <a:srgbClr val="156669"/>
                </a:solidFill>
                <a:latin typeface="Arimo"/>
              </a:rPr>
              <a:t>Objective: Lay the foundation for  future enhancements.</a:t>
            </a:r>
          </a:p>
          <a:p>
            <a:pPr algn="l">
              <a:lnSpc>
                <a:spcPts val="2774"/>
              </a:lnSpc>
            </a:pPr>
            <a:r>
              <a:rPr lang="en-US" sz="1700" spc="70">
                <a:solidFill>
                  <a:srgbClr val="156669"/>
                </a:solidFill>
                <a:latin typeface="Arimo"/>
              </a:rPr>
              <a:t>How: Design the platform to be  scalable and adaptable to emerging  healthcare needs.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60517" y="6269231"/>
            <a:ext cx="361055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 spc="85">
                <a:solidFill>
                  <a:srgbClr val="156669"/>
                </a:solidFill>
                <a:latin typeface="Arimo Bold"/>
              </a:rPr>
              <a:t>Objective 4: Future Growth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28679" y="2670320"/>
            <a:ext cx="7115181" cy="3000513"/>
          </a:xfrm>
          <a:custGeom>
            <a:avLst/>
            <a:gdLst/>
            <a:ahLst/>
            <a:cxnLst/>
            <a:rect r="r" b="b" t="t" l="l"/>
            <a:pathLst>
              <a:path h="3000513" w="7115181">
                <a:moveTo>
                  <a:pt x="0" y="0"/>
                </a:moveTo>
                <a:lnTo>
                  <a:pt x="7115181" y="0"/>
                </a:lnTo>
                <a:lnTo>
                  <a:pt x="7115181" y="3000513"/>
                </a:lnTo>
                <a:lnTo>
                  <a:pt x="0" y="3000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95645" y="3347575"/>
            <a:ext cx="1362075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spc="-89">
                <a:solidFill>
                  <a:srgbClr val="156669"/>
                </a:solidFill>
                <a:latin typeface="Trebuchet MS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60517" y="2854557"/>
            <a:ext cx="385952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 spc="95">
                <a:solidFill>
                  <a:srgbClr val="156669"/>
                </a:solidFill>
                <a:latin typeface="Arimo Bold"/>
              </a:rPr>
              <a:t>Objective 3: Streamline Appointment booking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60517" y="3403116"/>
            <a:ext cx="3896995" cy="2030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700" spc="79">
                <a:solidFill>
                  <a:srgbClr val="156669"/>
                </a:solidFill>
                <a:latin typeface="Arimo"/>
              </a:rPr>
              <a:t>Objective: Simplify the process of  booking doctor appointments.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2700"/>
              </a:lnSpc>
            </a:pPr>
            <a:r>
              <a:rPr lang="en-US" sz="1700" spc="100">
                <a:solidFill>
                  <a:srgbClr val="156669"/>
                </a:solidFill>
                <a:latin typeface="Arimo"/>
              </a:rPr>
              <a:t>How: Implement an efficient  appointment booking system  accessible to patients 24/7.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66279" y="6691642"/>
            <a:ext cx="1643380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spc="74">
                <a:solidFill>
                  <a:srgbClr val="156669"/>
                </a:solidFill>
                <a:latin typeface="Trebuchet MS"/>
              </a:rPr>
              <a:t>04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060662" y="3450741"/>
            <a:ext cx="57150" cy="742950"/>
            <a:chOff x="0" y="0"/>
            <a:chExt cx="76200" cy="9906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914400"/>
              <a:ext cx="76200" cy="76200"/>
            </a:xfrm>
            <a:custGeom>
              <a:avLst/>
              <a:gdLst/>
              <a:ahLst/>
              <a:cxnLst/>
              <a:rect r="r" b="b" t="t" l="l"/>
              <a:pathLst>
                <a:path h="76200" w="76200">
                  <a:moveTo>
                    <a:pt x="76200" y="33020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0" y="33020"/>
                  </a:lnTo>
                  <a:lnTo>
                    <a:pt x="0" y="43180"/>
                  </a:lnTo>
                  <a:lnTo>
                    <a:pt x="33020" y="76200"/>
                  </a:lnTo>
                  <a:lnTo>
                    <a:pt x="43180" y="76200"/>
                  </a:lnTo>
                  <a:lnTo>
                    <a:pt x="76200" y="43180"/>
                  </a:lnTo>
                  <a:lnTo>
                    <a:pt x="76200" y="38100"/>
                  </a:lnTo>
                  <a:lnTo>
                    <a:pt x="76200" y="33020"/>
                  </a:lnTo>
                  <a:close/>
                </a:path>
              </a:pathLst>
            </a:custGeom>
            <a:solidFill>
              <a:srgbClr val="15666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6200" cy="76200"/>
            </a:xfrm>
            <a:custGeom>
              <a:avLst/>
              <a:gdLst/>
              <a:ahLst/>
              <a:cxnLst/>
              <a:rect r="r" b="b" t="t" l="l"/>
              <a:pathLst>
                <a:path h="76200" w="76200">
                  <a:moveTo>
                    <a:pt x="76200" y="33020"/>
                  </a:moveTo>
                  <a:lnTo>
                    <a:pt x="43180" y="0"/>
                  </a:lnTo>
                  <a:lnTo>
                    <a:pt x="33020" y="0"/>
                  </a:lnTo>
                  <a:lnTo>
                    <a:pt x="0" y="33020"/>
                  </a:lnTo>
                  <a:lnTo>
                    <a:pt x="0" y="43180"/>
                  </a:lnTo>
                  <a:lnTo>
                    <a:pt x="33020" y="76200"/>
                  </a:lnTo>
                  <a:lnTo>
                    <a:pt x="43180" y="76200"/>
                  </a:lnTo>
                  <a:lnTo>
                    <a:pt x="76200" y="43180"/>
                  </a:lnTo>
                  <a:lnTo>
                    <a:pt x="76200" y="38100"/>
                  </a:lnTo>
                  <a:lnTo>
                    <a:pt x="76200" y="33020"/>
                  </a:lnTo>
                  <a:close/>
                </a:path>
              </a:pathLst>
            </a:custGeom>
            <a:solidFill>
              <a:srgbClr val="156669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796417" y="3803166"/>
            <a:ext cx="3919220" cy="1605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39"/>
              </a:lnSpc>
            </a:pPr>
            <a:r>
              <a:rPr lang="en-US" sz="1700" spc="50">
                <a:solidFill>
                  <a:srgbClr val="156669"/>
                </a:solidFill>
                <a:latin typeface="Arimo"/>
              </a:rPr>
              <a:t>.</a:t>
            </a:r>
          </a:p>
          <a:p>
            <a:pPr algn="just">
              <a:lnSpc>
                <a:spcPts val="2700"/>
              </a:lnSpc>
            </a:pPr>
            <a:r>
              <a:rPr lang="en-US" sz="1700" spc="90">
                <a:solidFill>
                  <a:srgbClr val="156669"/>
                </a:solidFill>
                <a:latin typeface="Arimo"/>
              </a:rPr>
              <a:t>How: Develop a user-friendly website  with a hospital search feature to find  nearby medical facilities easily.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96417" y="2923772"/>
            <a:ext cx="4176583" cy="1004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1"/>
              </a:lnSpc>
            </a:pPr>
            <a:r>
              <a:rPr lang="en-US" sz="1656" spc="63">
                <a:solidFill>
                  <a:srgbClr val="156669"/>
                </a:solidFill>
                <a:latin typeface="Arimo Bold"/>
              </a:rPr>
              <a:t>Objective 1: Enhance Accessibility </a:t>
            </a:r>
            <a:r>
              <a:rPr lang="en-US" sz="1656" spc="63">
                <a:solidFill>
                  <a:srgbClr val="156669"/>
                </a:solidFill>
                <a:latin typeface="Arimo"/>
              </a:rPr>
              <a:t> Objective: Make healthcare services more accessible to patients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60662" y="6820751"/>
            <a:ext cx="4513325" cy="1994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700" spc="64">
                <a:solidFill>
                  <a:srgbClr val="156669"/>
                </a:solidFill>
                <a:latin typeface="Arimo"/>
              </a:rPr>
              <a:t>Objective: Enhance doctors' scheduling  and time management.</a:t>
            </a:r>
          </a:p>
          <a:p>
            <a:pPr algn="l">
              <a:lnSpc>
                <a:spcPts val="2688"/>
              </a:lnSpc>
            </a:pPr>
          </a:p>
          <a:p>
            <a:pPr algn="l">
              <a:lnSpc>
                <a:spcPts val="2688"/>
              </a:lnSpc>
            </a:pPr>
            <a:r>
              <a:rPr lang="en-US" sz="1700" spc="90">
                <a:solidFill>
                  <a:srgbClr val="156669"/>
                </a:solidFill>
                <a:latin typeface="Arimo"/>
              </a:rPr>
              <a:t>How: Provide doctors with a  dedicated dashboard to view and  manage their appointments  effortlessly.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51434" y="6444126"/>
            <a:ext cx="4422553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700" spc="20">
                <a:solidFill>
                  <a:srgbClr val="156669"/>
                </a:solidFill>
                <a:latin typeface="Arimo Bold"/>
              </a:rPr>
              <a:t>Objective 2: Improve Doctor Scheduling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solidFill>
              <a:srgbClr val="B8D1E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solidFill>
              <a:srgbClr val="FAF5F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37494" y="571274"/>
            <a:ext cx="1725930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675" u="sng">
                <a:solidFill>
                  <a:srgbClr val="156669"/>
                </a:solidFill>
                <a:latin typeface="Roboto"/>
              </a:rPr>
              <a:t>CORE FEATURE OF Our Project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087740"/>
            <a:ext cx="5276850" cy="4822190"/>
            <a:chOff x="0" y="0"/>
            <a:chExt cx="7035800" cy="64295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35546" cy="6428994"/>
            </a:xfrm>
            <a:custGeom>
              <a:avLst/>
              <a:gdLst/>
              <a:ahLst/>
              <a:cxnLst/>
              <a:rect r="r" b="b" t="t" l="l"/>
              <a:pathLst>
                <a:path h="6428994" w="7035546">
                  <a:moveTo>
                    <a:pt x="6845046" y="6428867"/>
                  </a:moveTo>
                  <a:lnTo>
                    <a:pt x="190500" y="6428867"/>
                  </a:lnTo>
                  <a:lnTo>
                    <a:pt x="153162" y="6425184"/>
                  </a:lnTo>
                  <a:lnTo>
                    <a:pt x="84836" y="6396863"/>
                  </a:lnTo>
                  <a:lnTo>
                    <a:pt x="32004" y="6344031"/>
                  </a:lnTo>
                  <a:lnTo>
                    <a:pt x="3683" y="6275705"/>
                  </a:lnTo>
                  <a:lnTo>
                    <a:pt x="0" y="190500"/>
                  </a:lnTo>
                  <a:lnTo>
                    <a:pt x="3683" y="153162"/>
                  </a:lnTo>
                  <a:lnTo>
                    <a:pt x="32004" y="84836"/>
                  </a:lnTo>
                  <a:lnTo>
                    <a:pt x="84836" y="32004"/>
                  </a:lnTo>
                  <a:lnTo>
                    <a:pt x="153162" y="3683"/>
                  </a:lnTo>
                  <a:lnTo>
                    <a:pt x="6845046" y="0"/>
                  </a:lnTo>
                  <a:lnTo>
                    <a:pt x="6882384" y="3683"/>
                  </a:lnTo>
                  <a:lnTo>
                    <a:pt x="6950710" y="32004"/>
                  </a:lnTo>
                  <a:lnTo>
                    <a:pt x="7003542" y="84836"/>
                  </a:lnTo>
                  <a:lnTo>
                    <a:pt x="7031863" y="153162"/>
                  </a:lnTo>
                  <a:lnTo>
                    <a:pt x="7035546" y="190500"/>
                  </a:lnTo>
                  <a:lnTo>
                    <a:pt x="7035546" y="6238494"/>
                  </a:lnTo>
                  <a:lnTo>
                    <a:pt x="7021068" y="6311392"/>
                  </a:lnTo>
                  <a:lnTo>
                    <a:pt x="6979793" y="6373241"/>
                  </a:lnTo>
                  <a:lnTo>
                    <a:pt x="6917944" y="6414516"/>
                  </a:lnTo>
                  <a:lnTo>
                    <a:pt x="6845046" y="6428994"/>
                  </a:lnTo>
                  <a:close/>
                </a:path>
              </a:pathLst>
            </a:custGeom>
            <a:solidFill>
              <a:srgbClr val="B8D1E3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481060" y="2298891"/>
            <a:ext cx="4633220" cy="1788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9540" spc="-1158">
                <a:solidFill>
                  <a:srgbClr val="156669"/>
                </a:solidFill>
                <a:latin typeface="Trebuchet MS"/>
              </a:rPr>
              <a:t>1</a:t>
            </a:r>
          </a:p>
          <a:p>
            <a:pPr algn="l">
              <a:lnSpc>
                <a:spcPts val="2637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6505688" y="4087740"/>
            <a:ext cx="5276850" cy="4822190"/>
            <a:chOff x="0" y="0"/>
            <a:chExt cx="7035800" cy="64295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35546" cy="6428994"/>
            </a:xfrm>
            <a:custGeom>
              <a:avLst/>
              <a:gdLst/>
              <a:ahLst/>
              <a:cxnLst/>
              <a:rect r="r" b="b" t="t" l="l"/>
              <a:pathLst>
                <a:path h="6428994" w="7035546">
                  <a:moveTo>
                    <a:pt x="6845046" y="6428867"/>
                  </a:moveTo>
                  <a:lnTo>
                    <a:pt x="190500" y="6428867"/>
                  </a:lnTo>
                  <a:lnTo>
                    <a:pt x="153162" y="6425184"/>
                  </a:lnTo>
                  <a:lnTo>
                    <a:pt x="84836" y="6396863"/>
                  </a:lnTo>
                  <a:lnTo>
                    <a:pt x="32004" y="6344031"/>
                  </a:lnTo>
                  <a:lnTo>
                    <a:pt x="3683" y="6275705"/>
                  </a:lnTo>
                  <a:lnTo>
                    <a:pt x="0" y="6238494"/>
                  </a:lnTo>
                  <a:lnTo>
                    <a:pt x="0" y="190500"/>
                  </a:lnTo>
                  <a:lnTo>
                    <a:pt x="14478" y="117602"/>
                  </a:lnTo>
                  <a:lnTo>
                    <a:pt x="55753" y="55753"/>
                  </a:lnTo>
                  <a:lnTo>
                    <a:pt x="117602" y="14478"/>
                  </a:lnTo>
                  <a:lnTo>
                    <a:pt x="190500" y="0"/>
                  </a:lnTo>
                  <a:lnTo>
                    <a:pt x="6845046" y="0"/>
                  </a:lnTo>
                  <a:lnTo>
                    <a:pt x="6882384" y="3683"/>
                  </a:lnTo>
                  <a:lnTo>
                    <a:pt x="6950710" y="32004"/>
                  </a:lnTo>
                  <a:lnTo>
                    <a:pt x="7003542" y="84836"/>
                  </a:lnTo>
                  <a:lnTo>
                    <a:pt x="7031863" y="153162"/>
                  </a:lnTo>
                  <a:lnTo>
                    <a:pt x="7035546" y="190500"/>
                  </a:lnTo>
                  <a:lnTo>
                    <a:pt x="7035546" y="6238494"/>
                  </a:lnTo>
                  <a:lnTo>
                    <a:pt x="7021068" y="6311392"/>
                  </a:lnTo>
                  <a:lnTo>
                    <a:pt x="6979793" y="6373241"/>
                  </a:lnTo>
                  <a:lnTo>
                    <a:pt x="6917944" y="6414516"/>
                  </a:lnTo>
                  <a:lnTo>
                    <a:pt x="6845046" y="6428994"/>
                  </a:lnTo>
                  <a:close/>
                </a:path>
              </a:pathLst>
            </a:custGeom>
            <a:solidFill>
              <a:srgbClr val="B8D1E3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581754" y="5052906"/>
            <a:ext cx="74410" cy="74409"/>
          </a:xfrm>
          <a:custGeom>
            <a:avLst/>
            <a:gdLst/>
            <a:ahLst/>
            <a:cxnLst/>
            <a:rect r="r" b="b" t="t" l="l"/>
            <a:pathLst>
              <a:path h="74409" w="74410">
                <a:moveTo>
                  <a:pt x="0" y="0"/>
                </a:moveTo>
                <a:lnTo>
                  <a:pt x="74410" y="0"/>
                </a:lnTo>
                <a:lnTo>
                  <a:pt x="74410" y="74409"/>
                </a:lnTo>
                <a:lnTo>
                  <a:pt x="0" y="74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2" t="0" r="-3332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81754" y="6456067"/>
            <a:ext cx="74410" cy="74409"/>
          </a:xfrm>
          <a:custGeom>
            <a:avLst/>
            <a:gdLst/>
            <a:ahLst/>
            <a:cxnLst/>
            <a:rect r="r" b="b" t="t" l="l"/>
            <a:pathLst>
              <a:path h="74409" w="74410">
                <a:moveTo>
                  <a:pt x="0" y="0"/>
                </a:moveTo>
                <a:lnTo>
                  <a:pt x="74410" y="0"/>
                </a:lnTo>
                <a:lnTo>
                  <a:pt x="74410" y="74409"/>
                </a:lnTo>
                <a:lnTo>
                  <a:pt x="0" y="74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764655" y="4341017"/>
            <a:ext cx="4758690" cy="405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250" spc="85">
                <a:solidFill>
                  <a:srgbClr val="156669"/>
                </a:solidFill>
                <a:latin typeface="Arimo Bold"/>
              </a:rPr>
              <a:t>Appointment Booking System</a:t>
            </a:r>
            <a:r>
              <a:rPr lang="en-US" sz="2250" spc="85">
                <a:solidFill>
                  <a:srgbClr val="156669"/>
                </a:solidFill>
                <a:latin typeface="Arimo"/>
              </a:rPr>
              <a:t>:  User-Friendly Booking: Patients  can easily schedule appointments</a:t>
            </a:r>
          </a:p>
          <a:p>
            <a:pPr algn="ctr">
              <a:lnSpc>
                <a:spcPts val="2700"/>
              </a:lnSpc>
            </a:pPr>
            <a:r>
              <a:rPr lang="en-US" sz="2250" spc="204">
                <a:solidFill>
                  <a:srgbClr val="156669"/>
                </a:solidFill>
                <a:latin typeface="Arimo"/>
              </a:rPr>
              <a:t>with their preferred doctors.</a:t>
            </a:r>
          </a:p>
          <a:p>
            <a:pPr algn="ctr">
              <a:lnSpc>
                <a:spcPts val="3682"/>
              </a:lnSpc>
            </a:pPr>
            <a:r>
              <a:rPr lang="en-US" sz="2250" spc="150">
                <a:solidFill>
                  <a:srgbClr val="156669"/>
                </a:solidFill>
                <a:latin typeface="Arimo"/>
              </a:rPr>
              <a:t>Real-Time Availability: The system  provides real-time information on  doctor availability, helping  patients choose convenient slots.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982626" y="4087740"/>
            <a:ext cx="5276850" cy="4822190"/>
            <a:chOff x="0" y="0"/>
            <a:chExt cx="7035800" cy="64295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35546" cy="6428994"/>
            </a:xfrm>
            <a:custGeom>
              <a:avLst/>
              <a:gdLst/>
              <a:ahLst/>
              <a:cxnLst/>
              <a:rect r="r" b="b" t="t" l="l"/>
              <a:pathLst>
                <a:path h="6428994" w="7035546">
                  <a:moveTo>
                    <a:pt x="6845046" y="6428867"/>
                  </a:moveTo>
                  <a:lnTo>
                    <a:pt x="190500" y="6428867"/>
                  </a:lnTo>
                  <a:lnTo>
                    <a:pt x="153162" y="6425184"/>
                  </a:lnTo>
                  <a:lnTo>
                    <a:pt x="84836" y="6396863"/>
                  </a:lnTo>
                  <a:lnTo>
                    <a:pt x="32004" y="6344031"/>
                  </a:lnTo>
                  <a:lnTo>
                    <a:pt x="3683" y="6275705"/>
                  </a:lnTo>
                  <a:lnTo>
                    <a:pt x="0" y="6238494"/>
                  </a:lnTo>
                  <a:lnTo>
                    <a:pt x="0" y="190500"/>
                  </a:lnTo>
                  <a:lnTo>
                    <a:pt x="14478" y="117602"/>
                  </a:lnTo>
                  <a:lnTo>
                    <a:pt x="55753" y="55753"/>
                  </a:lnTo>
                  <a:lnTo>
                    <a:pt x="117602" y="14478"/>
                  </a:lnTo>
                  <a:lnTo>
                    <a:pt x="190500" y="0"/>
                  </a:lnTo>
                  <a:lnTo>
                    <a:pt x="6845046" y="0"/>
                  </a:lnTo>
                  <a:lnTo>
                    <a:pt x="6882384" y="3683"/>
                  </a:lnTo>
                  <a:lnTo>
                    <a:pt x="6950710" y="32004"/>
                  </a:lnTo>
                  <a:lnTo>
                    <a:pt x="7003542" y="84836"/>
                  </a:lnTo>
                  <a:lnTo>
                    <a:pt x="7031863" y="153162"/>
                  </a:lnTo>
                  <a:lnTo>
                    <a:pt x="7035546" y="190500"/>
                  </a:lnTo>
                  <a:lnTo>
                    <a:pt x="7035546" y="6238494"/>
                  </a:lnTo>
                  <a:lnTo>
                    <a:pt x="7021068" y="6311392"/>
                  </a:lnTo>
                  <a:lnTo>
                    <a:pt x="6979793" y="6373241"/>
                  </a:lnTo>
                  <a:lnTo>
                    <a:pt x="6917944" y="6414516"/>
                  </a:lnTo>
                  <a:lnTo>
                    <a:pt x="6845046" y="6428994"/>
                  </a:lnTo>
                  <a:close/>
                </a:path>
              </a:pathLst>
            </a:custGeom>
            <a:solidFill>
              <a:srgbClr val="B8D1E3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101551" y="4955357"/>
            <a:ext cx="76200" cy="76199"/>
          </a:xfrm>
          <a:custGeom>
            <a:avLst/>
            <a:gdLst/>
            <a:ahLst/>
            <a:cxnLst/>
            <a:rect r="r" b="b" t="t" l="l"/>
            <a:pathLst>
              <a:path h="76199" w="76200">
                <a:moveTo>
                  <a:pt x="0" y="0"/>
                </a:moveTo>
                <a:lnTo>
                  <a:pt x="76200" y="0"/>
                </a:lnTo>
                <a:lnTo>
                  <a:pt x="76200" y="76199"/>
                </a:lnTo>
                <a:lnTo>
                  <a:pt x="0" y="76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101551" y="6822257"/>
            <a:ext cx="76200" cy="76199"/>
          </a:xfrm>
          <a:custGeom>
            <a:avLst/>
            <a:gdLst/>
            <a:ahLst/>
            <a:cxnLst/>
            <a:rect r="r" b="b" t="t" l="l"/>
            <a:pathLst>
              <a:path h="76199" w="76200">
                <a:moveTo>
                  <a:pt x="0" y="0"/>
                </a:moveTo>
                <a:lnTo>
                  <a:pt x="76200" y="0"/>
                </a:lnTo>
                <a:lnTo>
                  <a:pt x="76200" y="76199"/>
                </a:lnTo>
                <a:lnTo>
                  <a:pt x="0" y="76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282526" y="4542123"/>
            <a:ext cx="4687570" cy="3957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250" spc="113">
                <a:solidFill>
                  <a:srgbClr val="156669"/>
                </a:solidFill>
                <a:latin typeface="Trebuchet MS Bold"/>
              </a:rPr>
              <a:t>Doctor's Dashboard:</a:t>
            </a:r>
          </a:p>
          <a:p>
            <a:pPr algn="ctr">
              <a:lnSpc>
                <a:spcPts val="3674"/>
              </a:lnSpc>
            </a:pPr>
            <a:r>
              <a:rPr lang="en-US" sz="2250" spc="-22">
                <a:solidFill>
                  <a:srgbClr val="156669"/>
                </a:solidFill>
                <a:latin typeface="Tomorrow"/>
              </a:rPr>
              <a:t>Comprehensive Information:  Doctors have access to a  dashboard displaying their booked  appointments and available slots.</a:t>
            </a:r>
          </a:p>
          <a:p>
            <a:pPr algn="ctr">
              <a:lnSpc>
                <a:spcPts val="3674"/>
              </a:lnSpc>
            </a:pPr>
            <a:r>
              <a:rPr lang="en-US" sz="2250" spc="-17">
                <a:solidFill>
                  <a:srgbClr val="156669"/>
                </a:solidFill>
                <a:latin typeface="Tomorrow"/>
              </a:rPr>
              <a:t>Efficient Management: The  dashboard streamlines  appointment management,  improving overall efficiency.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5590" y="4144251"/>
            <a:ext cx="4758690" cy="511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0"/>
              </a:lnSpc>
            </a:pPr>
            <a:r>
              <a:rPr lang="en-US" sz="2250" spc="83">
                <a:solidFill>
                  <a:srgbClr val="156669"/>
                </a:solidFill>
                <a:latin typeface="Arimo Bold"/>
              </a:rPr>
              <a:t>Hospital Search:</a:t>
            </a:r>
          </a:p>
          <a:p>
            <a:pPr>
              <a:lnSpc>
                <a:spcPts val="3680"/>
              </a:lnSpc>
            </a:pPr>
            <a:r>
              <a:rPr lang="en-US" sz="2250" spc="83">
                <a:solidFill>
                  <a:srgbClr val="156669"/>
                </a:solidFill>
                <a:latin typeface="Arimo"/>
              </a:rPr>
              <a:t>Google Maps Integration: Users can search for nearby hospitals based on their current location or inputted address.</a:t>
            </a:r>
          </a:p>
          <a:p>
            <a:pPr>
              <a:lnSpc>
                <a:spcPts val="3680"/>
              </a:lnSpc>
            </a:pPr>
            <a:r>
              <a:rPr lang="en-US" sz="2250" spc="83">
                <a:solidFill>
                  <a:srgbClr val="156669"/>
                </a:solidFill>
                <a:latin typeface="Arimo"/>
              </a:rPr>
              <a:t>Interactive Maps: Utilizing the Google Maps API, users can view hospitals on an interactive map with markers and detailed information.</a:t>
            </a:r>
          </a:p>
          <a:p>
            <a:pPr algn="ctr">
              <a:lnSpc>
                <a:spcPts val="3682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764655" y="2298891"/>
            <a:ext cx="4633220" cy="1788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9540" spc="-1158">
                <a:solidFill>
                  <a:srgbClr val="156669"/>
                </a:solidFill>
                <a:latin typeface="Trebuchet MS"/>
              </a:rPr>
              <a:t>2</a:t>
            </a:r>
          </a:p>
          <a:p>
            <a:pPr algn="l">
              <a:lnSpc>
                <a:spcPts val="2637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2177751" y="2276636"/>
            <a:ext cx="4633220" cy="1788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9540" spc="-1158">
                <a:solidFill>
                  <a:srgbClr val="156669"/>
                </a:solidFill>
                <a:latin typeface="Trebuchet MS"/>
              </a:rPr>
              <a:t>3</a:t>
            </a:r>
          </a:p>
          <a:p>
            <a:pPr algn="l">
              <a:lnSpc>
                <a:spcPts val="2637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solidFill>
              <a:srgbClr val="B8D1E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solidFill>
              <a:srgbClr val="FAF5F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000235" y="1722923"/>
            <a:ext cx="6287765" cy="5252895"/>
          </a:xfrm>
          <a:custGeom>
            <a:avLst/>
            <a:gdLst/>
            <a:ahLst/>
            <a:cxnLst/>
            <a:rect r="r" b="b" t="t" l="l"/>
            <a:pathLst>
              <a:path h="5252895" w="6287765">
                <a:moveTo>
                  <a:pt x="0" y="0"/>
                </a:moveTo>
                <a:lnTo>
                  <a:pt x="6287765" y="0"/>
                </a:lnTo>
                <a:lnTo>
                  <a:pt x="6287765" y="5252895"/>
                </a:lnTo>
                <a:lnTo>
                  <a:pt x="0" y="5252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" r="0" b="-1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5536" y="365188"/>
            <a:ext cx="833584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355" u="sng">
                <a:solidFill>
                  <a:srgbClr val="156669"/>
                </a:solidFill>
                <a:latin typeface="Lora"/>
              </a:rPr>
              <a:t>Technology Used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4843" y="7340344"/>
            <a:ext cx="10808317" cy="238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8"/>
              </a:lnSpc>
            </a:pPr>
            <a:r>
              <a:rPr lang="en-US" sz="2165" spc="73">
                <a:solidFill>
                  <a:srgbClr val="156669"/>
                </a:solidFill>
                <a:latin typeface="Lora Bold"/>
              </a:rPr>
              <a:t>4</a:t>
            </a:r>
            <a:r>
              <a:rPr lang="en-US" sz="2165" spc="73">
                <a:solidFill>
                  <a:srgbClr val="156669"/>
                </a:solidFill>
                <a:latin typeface="Lora Bold"/>
              </a:rPr>
              <a:t>.Database:</a:t>
            </a:r>
          </a:p>
          <a:p>
            <a:pPr algn="l">
              <a:lnSpc>
                <a:spcPts val="2598"/>
              </a:lnSpc>
            </a:pPr>
            <a:r>
              <a:rPr lang="en-US" sz="2165" spc="73">
                <a:solidFill>
                  <a:srgbClr val="156669"/>
                </a:solidFill>
                <a:latin typeface="Lora Bold"/>
              </a:rPr>
              <a:t>SQL: </a:t>
            </a:r>
            <a:r>
              <a:rPr lang="en-US" sz="2165" spc="73">
                <a:solidFill>
                  <a:srgbClr val="156669"/>
                </a:solidFill>
                <a:latin typeface="Lora"/>
              </a:rPr>
              <a:t>A database for flexible and scalable data storage, facilitating efficient data retrieval and management.</a:t>
            </a:r>
          </a:p>
          <a:p>
            <a:pPr algn="l">
              <a:lnSpc>
                <a:spcPts val="2598"/>
              </a:lnSpc>
            </a:pPr>
          </a:p>
          <a:p>
            <a:pPr algn="l">
              <a:lnSpc>
                <a:spcPts val="2598"/>
              </a:lnSpc>
            </a:pPr>
          </a:p>
          <a:p>
            <a:pPr algn="l">
              <a:lnSpc>
                <a:spcPts val="3469"/>
              </a:lnSpc>
            </a:pPr>
          </a:p>
          <a:p>
            <a:pPr algn="l">
              <a:lnSpc>
                <a:spcPts val="259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98757" y="1939485"/>
            <a:ext cx="9940925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 spc="74">
                <a:solidFill>
                  <a:srgbClr val="156669"/>
                </a:solidFill>
                <a:latin typeface="Arimo Bold"/>
              </a:rPr>
              <a:t>Front-End Development: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4843" y="2472945"/>
            <a:ext cx="11332007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8">
                <a:solidFill>
                  <a:srgbClr val="156669"/>
                </a:solidFill>
                <a:latin typeface="Roboto Bold"/>
              </a:rPr>
              <a:t>HTML5, CSS3, JavaScript: </a:t>
            </a:r>
            <a:r>
              <a:rPr lang="en-US" sz="2000" spc="68">
                <a:solidFill>
                  <a:srgbClr val="156669"/>
                </a:solidFill>
                <a:latin typeface="Roboto"/>
              </a:rPr>
              <a:t>These standard web technologies provide a</a:t>
            </a:r>
            <a:r>
              <a:rPr lang="en-US" sz="2000" spc="68">
                <a:solidFill>
                  <a:srgbClr val="156669"/>
                </a:solidFill>
                <a:latin typeface="Roboto"/>
              </a:rPr>
              <a:t> responsive and user-friendly interface for patients and doctors.</a:t>
            </a:r>
          </a:p>
          <a:p>
            <a:pPr>
              <a:lnSpc>
                <a:spcPts val="2400"/>
              </a:lnSpc>
            </a:pPr>
            <a:r>
              <a:rPr lang="en-US" sz="2000" spc="68">
                <a:solidFill>
                  <a:srgbClr val="156669"/>
                </a:solidFill>
                <a:latin typeface="Roboto"/>
              </a:rPr>
              <a:t>.</a:t>
            </a:r>
          </a:p>
          <a:p>
            <a:pPr>
              <a:lnSpc>
                <a:spcPts val="2400"/>
              </a:lnSpc>
            </a:pPr>
            <a:r>
              <a:rPr lang="en-US" sz="2000" spc="68">
                <a:solidFill>
                  <a:srgbClr val="156669"/>
                </a:solidFill>
                <a:latin typeface="Roboto Bold"/>
              </a:rPr>
              <a:t>React.js:</a:t>
            </a:r>
            <a:r>
              <a:rPr lang="en-US" sz="2000" spc="68">
                <a:solidFill>
                  <a:srgbClr val="156669"/>
                </a:solidFill>
                <a:latin typeface="Roboto"/>
              </a:rPr>
              <a:t> A robust JavaScript library for building interactive user interfaces, ensuring a seamless user experience.</a:t>
            </a:r>
          </a:p>
          <a:p>
            <a:pPr algn="l">
              <a:lnSpc>
                <a:spcPts val="263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56907" y="4863720"/>
            <a:ext cx="10627879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spc="74">
                <a:solidFill>
                  <a:srgbClr val="156669"/>
                </a:solidFill>
                <a:latin typeface="Arimo Bold"/>
              </a:rPr>
              <a:t>Google Maps API: </a:t>
            </a:r>
            <a:r>
              <a:rPr lang="en-US" sz="2199" spc="74">
                <a:solidFill>
                  <a:srgbClr val="156669"/>
                </a:solidFill>
                <a:latin typeface="Arimo"/>
              </a:rPr>
              <a:t>Empowers users to find nearby hospitals based on</a:t>
            </a:r>
            <a:r>
              <a:rPr lang="en-US" sz="2199" spc="74">
                <a:solidFill>
                  <a:srgbClr val="156669"/>
                </a:solidFill>
                <a:latin typeface="Arimo"/>
              </a:rPr>
              <a:t> their location, enhancing accessibility to healthcare services.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4843" y="4330320"/>
            <a:ext cx="9940925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spc="74">
                <a:solidFill>
                  <a:srgbClr val="156669"/>
                </a:solidFill>
                <a:latin typeface="Arimo Bold"/>
              </a:rPr>
              <a:t>2.Location Services: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4843" y="5901945"/>
            <a:ext cx="9940925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spc="74">
                <a:solidFill>
                  <a:srgbClr val="156669"/>
                </a:solidFill>
                <a:latin typeface="Arimo Bold"/>
              </a:rPr>
              <a:t>3.Authentication: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440232"/>
            <a:ext cx="10627879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spc="74">
                <a:solidFill>
                  <a:srgbClr val="156669"/>
                </a:solidFill>
                <a:latin typeface="Arimo Bold"/>
              </a:rPr>
              <a:t>Face++ API:</a:t>
            </a:r>
            <a:r>
              <a:rPr lang="en-US" sz="2199" spc="74">
                <a:solidFill>
                  <a:srgbClr val="156669"/>
                </a:solidFill>
                <a:latin typeface="Arimo"/>
              </a:rPr>
              <a:t> Ensures secure and efficient doctor authentication during</a:t>
            </a:r>
            <a:r>
              <a:rPr lang="en-US" sz="2199" spc="74">
                <a:solidFill>
                  <a:srgbClr val="156669"/>
                </a:solidFill>
                <a:latin typeface="Arimo"/>
              </a:rPr>
              <a:t> sign-up and login processes, safeguarding sensitive medical data.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4843" y="8345232"/>
            <a:ext cx="9940925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spc="74">
                <a:solidFill>
                  <a:srgbClr val="156669"/>
                </a:solidFill>
                <a:latin typeface="Arimo Bold"/>
              </a:rPr>
              <a:t>5. Backend Development: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878632"/>
            <a:ext cx="10627879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spc="74">
                <a:solidFill>
                  <a:srgbClr val="156669"/>
                </a:solidFill>
                <a:latin typeface="Arimo Bold"/>
              </a:rPr>
              <a:t>Node.js: </a:t>
            </a:r>
            <a:r>
              <a:rPr lang="en-US" sz="2199" spc="74">
                <a:solidFill>
                  <a:srgbClr val="156669"/>
                </a:solidFill>
                <a:latin typeface="Arimo"/>
              </a:rPr>
              <a:t>A fast and scalable server-side runtime environment for handling server logic and data storage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solidFill>
              <a:srgbClr val="B8D1E3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320976" y="6335419"/>
            <a:ext cx="5058426" cy="3705332"/>
          </a:xfrm>
          <a:custGeom>
            <a:avLst/>
            <a:gdLst/>
            <a:ahLst/>
            <a:cxnLst/>
            <a:rect r="r" b="b" t="t" l="l"/>
            <a:pathLst>
              <a:path h="3705332" w="5058426">
                <a:moveTo>
                  <a:pt x="0" y="0"/>
                </a:moveTo>
                <a:lnTo>
                  <a:pt x="5058426" y="0"/>
                </a:lnTo>
                <a:lnTo>
                  <a:pt x="5058426" y="3705331"/>
                </a:lnTo>
                <a:lnTo>
                  <a:pt x="0" y="3705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5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1093" y="2755362"/>
            <a:ext cx="4698481" cy="3175949"/>
          </a:xfrm>
          <a:custGeom>
            <a:avLst/>
            <a:gdLst/>
            <a:ahLst/>
            <a:cxnLst/>
            <a:rect r="r" b="b" t="t" l="l"/>
            <a:pathLst>
              <a:path h="3175949" w="4698481">
                <a:moveTo>
                  <a:pt x="0" y="0"/>
                </a:moveTo>
                <a:lnTo>
                  <a:pt x="4698482" y="0"/>
                </a:lnTo>
                <a:lnTo>
                  <a:pt x="4698482" y="3175949"/>
                </a:lnTo>
                <a:lnTo>
                  <a:pt x="0" y="3175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99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80074" y="2941435"/>
            <a:ext cx="5696865" cy="2989875"/>
          </a:xfrm>
          <a:custGeom>
            <a:avLst/>
            <a:gdLst/>
            <a:ahLst/>
            <a:cxnLst/>
            <a:rect r="r" b="b" t="t" l="l"/>
            <a:pathLst>
              <a:path h="2989875" w="5696865">
                <a:moveTo>
                  <a:pt x="0" y="0"/>
                </a:moveTo>
                <a:lnTo>
                  <a:pt x="5696865" y="0"/>
                </a:lnTo>
                <a:lnTo>
                  <a:pt x="5696865" y="2989876"/>
                </a:lnTo>
                <a:lnTo>
                  <a:pt x="0" y="2989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99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88499" y="3016333"/>
            <a:ext cx="6099501" cy="2840080"/>
          </a:xfrm>
          <a:custGeom>
            <a:avLst/>
            <a:gdLst/>
            <a:ahLst/>
            <a:cxnLst/>
            <a:rect r="r" b="b" t="t" l="l"/>
            <a:pathLst>
              <a:path h="2840080" w="6099501">
                <a:moveTo>
                  <a:pt x="0" y="0"/>
                </a:moveTo>
                <a:lnTo>
                  <a:pt x="6099501" y="0"/>
                </a:lnTo>
                <a:lnTo>
                  <a:pt x="6099501" y="2840080"/>
                </a:lnTo>
                <a:lnTo>
                  <a:pt x="0" y="2840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97870" y="547778"/>
            <a:ext cx="1192510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u="sng">
                <a:solidFill>
                  <a:srgbClr val="156669"/>
                </a:solidFill>
                <a:latin typeface="Canva Sans Bold"/>
              </a:rPr>
              <a:t>Work Flow Diagram</a:t>
            </a:r>
          </a:p>
        </p:txBody>
      </p:sp>
      <p:sp>
        <p:nvSpPr>
          <p:cNvPr name="AutoShape 9" id="9"/>
          <p:cNvSpPr/>
          <p:nvPr/>
        </p:nvSpPr>
        <p:spPr>
          <a:xfrm>
            <a:off x="5213809" y="4343336"/>
            <a:ext cx="53291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11655584" y="4362386"/>
            <a:ext cx="53291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5" t="0" r="-3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1623" y="2791274"/>
            <a:ext cx="76200" cy="76199"/>
          </a:xfrm>
          <a:custGeom>
            <a:avLst/>
            <a:gdLst/>
            <a:ahLst/>
            <a:cxnLst/>
            <a:rect r="r" b="b" t="t" l="l"/>
            <a:pathLst>
              <a:path h="76199" w="76200">
                <a:moveTo>
                  <a:pt x="0" y="0"/>
                </a:moveTo>
                <a:lnTo>
                  <a:pt x="76200" y="0"/>
                </a:lnTo>
                <a:lnTo>
                  <a:pt x="76200" y="76199"/>
                </a:lnTo>
                <a:lnTo>
                  <a:pt x="0" y="76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1623" y="4848674"/>
            <a:ext cx="76200" cy="76199"/>
          </a:xfrm>
          <a:custGeom>
            <a:avLst/>
            <a:gdLst/>
            <a:ahLst/>
            <a:cxnLst/>
            <a:rect r="r" b="b" t="t" l="l"/>
            <a:pathLst>
              <a:path h="76199" w="76200">
                <a:moveTo>
                  <a:pt x="0" y="0"/>
                </a:moveTo>
                <a:lnTo>
                  <a:pt x="76200" y="0"/>
                </a:lnTo>
                <a:lnTo>
                  <a:pt x="76200" y="76199"/>
                </a:lnTo>
                <a:lnTo>
                  <a:pt x="0" y="76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1623" y="6906074"/>
            <a:ext cx="76200" cy="76199"/>
          </a:xfrm>
          <a:custGeom>
            <a:avLst/>
            <a:gdLst/>
            <a:ahLst/>
            <a:cxnLst/>
            <a:rect r="r" b="b" t="t" l="l"/>
            <a:pathLst>
              <a:path h="76199" w="76200">
                <a:moveTo>
                  <a:pt x="0" y="0"/>
                </a:moveTo>
                <a:lnTo>
                  <a:pt x="76200" y="0"/>
                </a:lnTo>
                <a:lnTo>
                  <a:pt x="76200" y="76199"/>
                </a:lnTo>
                <a:lnTo>
                  <a:pt x="0" y="76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1623" y="8963474"/>
            <a:ext cx="76200" cy="76199"/>
          </a:xfrm>
          <a:custGeom>
            <a:avLst/>
            <a:gdLst/>
            <a:ahLst/>
            <a:cxnLst/>
            <a:rect r="r" b="b" t="t" l="l"/>
            <a:pathLst>
              <a:path h="76199" w="76200">
                <a:moveTo>
                  <a:pt x="0" y="0"/>
                </a:moveTo>
                <a:lnTo>
                  <a:pt x="76200" y="0"/>
                </a:lnTo>
                <a:lnTo>
                  <a:pt x="76200" y="76199"/>
                </a:lnTo>
                <a:lnTo>
                  <a:pt x="0" y="76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" r="0" b="-43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solidFill>
              <a:srgbClr val="B8D1E3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55349" y="544983"/>
            <a:ext cx="10411047" cy="100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4"/>
              </a:lnSpc>
            </a:pPr>
            <a:r>
              <a:rPr lang="en-US" sz="7700" spc="-558" u="sng">
                <a:solidFill>
                  <a:srgbClr val="156669"/>
                </a:solidFill>
                <a:latin typeface="Roboto"/>
              </a:rPr>
              <a:t>FUTURE SCOPE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7826" y="3892220"/>
            <a:ext cx="10807379" cy="202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3"/>
              </a:lnSpc>
            </a:pPr>
            <a:r>
              <a:rPr lang="en-US" sz="2024" spc="113" u="sng">
                <a:solidFill>
                  <a:srgbClr val="156669"/>
                </a:solidFill>
                <a:latin typeface="Lora Bold Italics"/>
              </a:rPr>
              <a:t>Patient Portal:</a:t>
            </a:r>
          </a:p>
          <a:p>
            <a:pPr algn="just">
              <a:lnSpc>
                <a:spcPts val="3273"/>
              </a:lnSpc>
            </a:pPr>
            <a:r>
              <a:rPr lang="en-US" sz="2024" spc="113">
                <a:solidFill>
                  <a:srgbClr val="156669"/>
                </a:solidFill>
                <a:latin typeface="Lora"/>
              </a:rPr>
              <a:t>Develop a patient portal that allows individuals to schedule appointments, view their medical history, and communicate securely with their healthcare providers. This creates a more comprehensive healthcare ecosystem.</a:t>
            </a:r>
          </a:p>
          <a:p>
            <a:pPr algn="l">
              <a:lnSpc>
                <a:spcPts val="327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762829" y="772377"/>
            <a:ext cx="6080381" cy="5503738"/>
          </a:xfrm>
          <a:custGeom>
            <a:avLst/>
            <a:gdLst/>
            <a:ahLst/>
            <a:cxnLst/>
            <a:rect r="r" b="b" t="t" l="l"/>
            <a:pathLst>
              <a:path h="5503738" w="6080381">
                <a:moveTo>
                  <a:pt x="0" y="0"/>
                </a:moveTo>
                <a:lnTo>
                  <a:pt x="6080382" y="0"/>
                </a:lnTo>
                <a:lnTo>
                  <a:pt x="6080382" y="5503738"/>
                </a:lnTo>
                <a:lnTo>
                  <a:pt x="0" y="5503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" t="0" r="-2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7826" y="2093070"/>
            <a:ext cx="10189120" cy="202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3"/>
              </a:lnSpc>
            </a:pPr>
            <a:r>
              <a:rPr lang="en-US" sz="2024" spc="113" u="sng">
                <a:solidFill>
                  <a:srgbClr val="156669"/>
                </a:solidFill>
                <a:latin typeface="Lora Bold Italics"/>
              </a:rPr>
              <a:t>Telemedicine Integration:</a:t>
            </a:r>
          </a:p>
          <a:p>
            <a:pPr>
              <a:lnSpc>
                <a:spcPts val="3273"/>
              </a:lnSpc>
            </a:pPr>
            <a:r>
              <a:rPr lang="en-US" sz="2024" spc="113">
                <a:solidFill>
                  <a:srgbClr val="156669"/>
                </a:solidFill>
                <a:latin typeface="Lora"/>
              </a:rPr>
              <a:t>Explore the integration of telemedicine features, allowing doctors to conduct virtual consultations with patients. This can expand the reach of healthcare services and improve accessibility.</a:t>
            </a:r>
          </a:p>
          <a:p>
            <a:pPr algn="l">
              <a:lnSpc>
                <a:spcPts val="327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47826" y="5842330"/>
            <a:ext cx="11477159" cy="202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3"/>
              </a:lnSpc>
            </a:pPr>
            <a:r>
              <a:rPr lang="en-US" sz="2024" spc="113" u="sng">
                <a:solidFill>
                  <a:srgbClr val="156669"/>
                </a:solidFill>
                <a:latin typeface="Lora Bold Italics"/>
              </a:rPr>
              <a:t>Enhanced Security Measures:</a:t>
            </a:r>
          </a:p>
          <a:p>
            <a:pPr>
              <a:lnSpc>
                <a:spcPts val="3273"/>
              </a:lnSpc>
            </a:pPr>
            <a:r>
              <a:rPr lang="en-US" sz="2024" spc="113">
                <a:solidFill>
                  <a:srgbClr val="156669"/>
                </a:solidFill>
                <a:latin typeface="Lora"/>
              </a:rPr>
              <a:t>Continuously improve and update the security measures, especially for face authentication. Consider exploring the integration of biometric technologies for additional layers of identity verification.</a:t>
            </a:r>
          </a:p>
          <a:p>
            <a:pPr algn="l">
              <a:lnSpc>
                <a:spcPts val="327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55349" y="7851116"/>
            <a:ext cx="10699856" cy="202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3"/>
              </a:lnSpc>
            </a:pPr>
            <a:r>
              <a:rPr lang="en-US" sz="2024" spc="113" u="sng">
                <a:solidFill>
                  <a:srgbClr val="156669"/>
                </a:solidFill>
                <a:latin typeface="Lora Bold Italics"/>
              </a:rPr>
              <a:t>Mobile App Development:</a:t>
            </a:r>
          </a:p>
          <a:p>
            <a:pPr>
              <a:lnSpc>
                <a:spcPts val="3273"/>
              </a:lnSpc>
            </a:pPr>
            <a:r>
              <a:rPr lang="en-US" sz="2024" spc="113">
                <a:solidFill>
                  <a:srgbClr val="156669"/>
                </a:solidFill>
                <a:latin typeface="Lora"/>
              </a:rPr>
              <a:t>If not already implemented, consider developing mobile applications for iOS and Android platforms. Mobile apps can enhance user convenience, especially for features like finding nearby hospitals on the go.</a:t>
            </a:r>
          </a:p>
          <a:p>
            <a:pPr algn="l">
              <a:lnSpc>
                <a:spcPts val="327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DAF6OAdceIg</dc:identifier>
  <dcterms:modified xsi:type="dcterms:W3CDTF">2011-08-01T06:04:30Z</dcterms:modified>
  <cp:revision>1</cp:revision>
  <dc:title>CARE_1.pptx</dc:title>
</cp:coreProperties>
</file>